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259" r:id="rId3"/>
    <p:sldId id="263" r:id="rId4"/>
    <p:sldId id="298" r:id="rId5"/>
    <p:sldId id="289" r:id="rId6"/>
    <p:sldId id="285" r:id="rId7"/>
    <p:sldId id="286" r:id="rId8"/>
    <p:sldId id="290" r:id="rId9"/>
    <p:sldId id="287" r:id="rId10"/>
    <p:sldId id="291" r:id="rId11"/>
    <p:sldId id="288" r:id="rId12"/>
    <p:sldId id="295" r:id="rId13"/>
    <p:sldId id="296" r:id="rId14"/>
    <p:sldId id="297" r:id="rId15"/>
    <p:sldId id="292" r:id="rId16"/>
    <p:sldId id="294" r:id="rId17"/>
    <p:sldId id="293" r:id="rId18"/>
    <p:sldId id="275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D1D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9" autoAdjust="0"/>
    <p:restoredTop sz="78629" autoAdjust="0"/>
  </p:normalViewPr>
  <p:slideViewPr>
    <p:cSldViewPr snapToGrid="0" snapToObjects="1">
      <p:cViewPr varScale="1">
        <p:scale>
          <a:sx n="87" d="100"/>
          <a:sy n="87" d="100"/>
        </p:scale>
        <p:origin x="408" y="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5167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21FC3-D0E8-48D9-A9B4-0753131E8BA1}" type="datetimeFigureOut">
              <a:rPr lang="zh-CN" altLang="en-US" smtClean="0"/>
              <a:t>2020/5/31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6581C-F4C5-46D6-99F5-81554A987A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737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6581C-F4C5-46D6-99F5-81554A987A2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057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" y="52704"/>
            <a:ext cx="528956" cy="5289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65" y="76385"/>
            <a:ext cx="2425442" cy="44207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0907" y="921173"/>
            <a:ext cx="7443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基于</a:t>
            </a:r>
            <a:r>
              <a:rPr lang="en-US" altLang="zh-CN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的学生考勤管理系统的设计与实现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793652" y="229865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导师：毛燕琴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562820" y="281340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答辩日期：</a:t>
            </a:r>
            <a:r>
              <a:rPr lang="en-US" altLang="zh-CN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2020.6.7</a:t>
            </a:r>
            <a:endParaRPr lang="zh-CN" altLang="en-US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93653" y="178390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答辩人：薛伟东</a:t>
            </a:r>
            <a:endParaRPr lang="zh-CN" altLang="en-US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2950184"/>
            <a:ext cx="9144000" cy="1340441"/>
          </a:xfrm>
          <a:prstGeom prst="rect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39605" y="2950184"/>
            <a:ext cx="816249" cy="1311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8800" b="1" dirty="0">
                <a:solidFill>
                  <a:srgbClr val="1D1D1D"/>
                </a:solidFill>
                <a:ea typeface="宋体" panose="02010600030101010101" pitchFamily="2" charset="-122"/>
              </a:rPr>
              <a:t>3</a:t>
            </a:r>
            <a:endParaRPr kumimoji="1" lang="zh-CN" altLang="en-US" sz="8800" b="1" dirty="0">
              <a:solidFill>
                <a:srgbClr val="1D1D1D"/>
              </a:solidFill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93662" y="317628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 smtClean="0">
                <a:solidFill>
                  <a:srgbClr val="1D1D1D"/>
                </a:solidFill>
                <a:latin typeface="+mn-ea"/>
              </a:rPr>
              <a:t>功能演示</a:t>
            </a:r>
            <a:endParaRPr kumimoji="1" lang="zh-CN" altLang="en-US" sz="4800" dirty="0">
              <a:solidFill>
                <a:srgbClr val="1D1D1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049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2466138" y="128835"/>
            <a:ext cx="5351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cs typeface="Impact" panose="020B0806030902050204"/>
              </a:rPr>
              <a:t>老师点名以及学生</a:t>
            </a:r>
            <a:r>
              <a:rPr kumimoji="1"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cs typeface="Impact" panose="020B0806030902050204"/>
              </a:rPr>
              <a:t>签到</a:t>
            </a:r>
            <a:endParaRPr kumimoji="1"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charset="-122"/>
              <a:cs typeface="Impact" panose="020B0806030902050204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907642" y="800387"/>
            <a:ext cx="7558629" cy="0"/>
          </a:xfrm>
          <a:prstGeom prst="line">
            <a:avLst/>
          </a:prstGeom>
          <a:ln w="12700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03" y="38792"/>
            <a:ext cx="576036" cy="57603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63" y="110293"/>
            <a:ext cx="2375841" cy="4330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711" y="1057447"/>
            <a:ext cx="2027583" cy="3888264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6"/>
          <a:stretch>
            <a:fillRect/>
          </a:stretch>
        </p:blipFill>
        <p:spPr>
          <a:xfrm>
            <a:off x="2576223" y="1057447"/>
            <a:ext cx="1948069" cy="3888264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7"/>
          <a:stretch>
            <a:fillRect/>
          </a:stretch>
        </p:blipFill>
        <p:spPr>
          <a:xfrm>
            <a:off x="4699221" y="1057447"/>
            <a:ext cx="2083242" cy="3888264"/>
          </a:xfrm>
          <a:prstGeom prst="rect">
            <a:avLst/>
          </a:prstGeom>
        </p:spPr>
      </p:pic>
      <p:pic>
        <p:nvPicPr>
          <p:cNvPr id="10" name="图片 9" descr="C:\Users\19093\Documents\Tencent Files\1909392064\FileRecv\MobileFile\Screenshot_20200519_230524_com.example.attendance.jpg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334" y="1057447"/>
            <a:ext cx="1873051" cy="38882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直接箭头连接符 12"/>
          <p:cNvCxnSpPr/>
          <p:nvPr/>
        </p:nvCxnSpPr>
        <p:spPr>
          <a:xfrm flipV="1">
            <a:off x="3438920" y="1685676"/>
            <a:ext cx="338667" cy="2302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288107" y="3691466"/>
            <a:ext cx="277376" cy="5418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5065940" y="3001579"/>
            <a:ext cx="338316" cy="5147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1545038" y="1716155"/>
            <a:ext cx="568960" cy="3996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91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045770" y="155992"/>
            <a:ext cx="3115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cs typeface="Impact" panose="020B0806030902050204"/>
              </a:rPr>
              <a:t>学生</a:t>
            </a:r>
            <a:r>
              <a:rPr kumimoji="1"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cs typeface="Impact" panose="020B0806030902050204"/>
              </a:rPr>
              <a:t>请假</a:t>
            </a:r>
            <a:endParaRPr kumimoji="1"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charset="-122"/>
              <a:cs typeface="Impact" panose="020B0806030902050204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907642" y="800387"/>
            <a:ext cx="7558629" cy="0"/>
          </a:xfrm>
          <a:prstGeom prst="line">
            <a:avLst/>
          </a:prstGeom>
          <a:ln w="12700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3" y="38792"/>
            <a:ext cx="576036" cy="57603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63" y="110293"/>
            <a:ext cx="2375841" cy="433035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4"/>
          <a:stretch>
            <a:fillRect/>
          </a:stretch>
        </p:blipFill>
        <p:spPr>
          <a:xfrm>
            <a:off x="982668" y="925182"/>
            <a:ext cx="2169297" cy="3748417"/>
          </a:xfrm>
          <a:prstGeom prst="rect">
            <a:avLst/>
          </a:prstGeom>
        </p:spPr>
      </p:pic>
      <p:pic>
        <p:nvPicPr>
          <p:cNvPr id="21" name="图片 20"/>
          <p:cNvPicPr/>
          <p:nvPr/>
        </p:nvPicPr>
        <p:blipFill>
          <a:blip r:embed="rId5"/>
          <a:stretch>
            <a:fillRect/>
          </a:stretch>
        </p:blipFill>
        <p:spPr>
          <a:xfrm>
            <a:off x="3569519" y="925181"/>
            <a:ext cx="2067956" cy="3748418"/>
          </a:xfrm>
          <a:prstGeom prst="rect">
            <a:avLst/>
          </a:prstGeom>
        </p:spPr>
      </p:pic>
      <p:pic>
        <p:nvPicPr>
          <p:cNvPr id="23" name="图片 22"/>
          <p:cNvPicPr/>
          <p:nvPr/>
        </p:nvPicPr>
        <p:blipFill>
          <a:blip r:embed="rId6"/>
          <a:stretch>
            <a:fillRect/>
          </a:stretch>
        </p:blipFill>
        <p:spPr>
          <a:xfrm>
            <a:off x="6055029" y="925180"/>
            <a:ext cx="2230229" cy="374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9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129229" y="235179"/>
            <a:ext cx="3682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cs typeface="Impact" panose="020B0806030902050204"/>
              </a:rPr>
              <a:t>老师批准</a:t>
            </a:r>
            <a:r>
              <a:rPr kumimoji="1"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cs typeface="Impact" panose="020B0806030902050204"/>
              </a:rPr>
              <a:t>假条</a:t>
            </a:r>
            <a:endParaRPr kumimoji="1"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charset="-122"/>
              <a:cs typeface="Impact" panose="020B0806030902050204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907642" y="800387"/>
            <a:ext cx="7558629" cy="0"/>
          </a:xfrm>
          <a:prstGeom prst="line">
            <a:avLst/>
          </a:prstGeom>
          <a:ln w="12700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3" y="38792"/>
            <a:ext cx="576036" cy="57603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63" y="110293"/>
            <a:ext cx="2375841" cy="433035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1470424" y="938254"/>
            <a:ext cx="2059955" cy="3877586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5"/>
          <a:stretch>
            <a:fillRect/>
          </a:stretch>
        </p:blipFill>
        <p:spPr>
          <a:xfrm>
            <a:off x="5330613" y="938254"/>
            <a:ext cx="2072458" cy="3877586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 flipV="1">
            <a:off x="1739274" y="1624473"/>
            <a:ext cx="650240" cy="704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5123879" y="4561840"/>
            <a:ext cx="660770" cy="508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79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2388373" y="173622"/>
            <a:ext cx="4694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cs typeface="Impact" panose="020B0806030902050204"/>
              </a:rPr>
              <a:t>用户信息管理</a:t>
            </a:r>
            <a:endParaRPr kumimoji="1"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charset="-122"/>
              <a:cs typeface="Impact" panose="020B0806030902050204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907642" y="800387"/>
            <a:ext cx="7558629" cy="0"/>
          </a:xfrm>
          <a:prstGeom prst="line">
            <a:avLst/>
          </a:prstGeom>
          <a:ln w="12700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3" y="38792"/>
            <a:ext cx="576036" cy="57603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63" y="110293"/>
            <a:ext cx="2375841" cy="433035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545283" y="1015457"/>
            <a:ext cx="2140788" cy="3795081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5"/>
          <a:stretch>
            <a:fillRect/>
          </a:stretch>
        </p:blipFill>
        <p:spPr>
          <a:xfrm>
            <a:off x="5120641" y="1015458"/>
            <a:ext cx="2146852" cy="3795080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V="1">
            <a:off x="1933764" y="2661763"/>
            <a:ext cx="454609" cy="830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5911961" y="2829199"/>
            <a:ext cx="708660" cy="7267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93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2950184"/>
            <a:ext cx="9144000" cy="1340441"/>
          </a:xfrm>
          <a:prstGeom prst="rect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39605" y="2950184"/>
            <a:ext cx="816249" cy="1311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8800" b="1" dirty="0" smtClean="0">
                <a:solidFill>
                  <a:srgbClr val="1D1D1D"/>
                </a:solidFill>
                <a:ea typeface="宋体" panose="02010600030101010101" pitchFamily="2" charset="-122"/>
              </a:rPr>
              <a:t>4</a:t>
            </a:r>
            <a:endParaRPr kumimoji="1" lang="zh-CN" altLang="en-US" sz="8800" b="1" dirty="0">
              <a:solidFill>
                <a:srgbClr val="1D1D1D"/>
              </a:solidFill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5123" y="317628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 smtClean="0">
                <a:solidFill>
                  <a:srgbClr val="1D1D1D"/>
                </a:solidFill>
                <a:latin typeface="+mn-ea"/>
              </a:rPr>
              <a:t>总结与展望</a:t>
            </a:r>
            <a:endParaRPr kumimoji="1" lang="zh-CN" altLang="en-US" sz="4800" dirty="0">
              <a:solidFill>
                <a:srgbClr val="1D1D1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302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129229" y="235179"/>
            <a:ext cx="3115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cs typeface="Impact" panose="020B0806030902050204"/>
              </a:rPr>
              <a:t>总结</a:t>
            </a:r>
            <a:endParaRPr kumimoji="1"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charset="-122"/>
              <a:cs typeface="Impact" panose="020B0806030902050204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907642" y="800387"/>
            <a:ext cx="7558629" cy="0"/>
          </a:xfrm>
          <a:prstGeom prst="line">
            <a:avLst/>
          </a:prstGeom>
          <a:ln w="12700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3" y="38792"/>
            <a:ext cx="576036" cy="57603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63" y="110293"/>
            <a:ext cx="2375841" cy="4330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87387" y="1387401"/>
            <a:ext cx="725158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 smtClean="0"/>
              <a:t>1</a:t>
            </a:r>
            <a:r>
              <a:rPr lang="zh-CN" altLang="en-US" sz="2800" dirty="0" smtClean="0"/>
              <a:t>）缓解了老师的课堂点名负担</a:t>
            </a:r>
            <a:endParaRPr lang="en-US" altLang="zh-CN" sz="2800" dirty="0" smtClean="0"/>
          </a:p>
          <a:p>
            <a:pPr>
              <a:lnSpc>
                <a:spcPct val="125000"/>
              </a:lnSpc>
            </a:pPr>
            <a:r>
              <a:rPr lang="en-US" altLang="zh-CN" sz="2800" dirty="0" smtClean="0"/>
              <a:t>2</a:t>
            </a:r>
            <a:r>
              <a:rPr lang="zh-CN" altLang="en-US" sz="2800" dirty="0" smtClean="0"/>
              <a:t>）提高了考勤记录采集的准确性</a:t>
            </a:r>
            <a:endParaRPr lang="en-US" altLang="zh-CN" sz="2800" dirty="0" smtClean="0"/>
          </a:p>
          <a:p>
            <a:pPr>
              <a:lnSpc>
                <a:spcPct val="125000"/>
              </a:lnSpc>
            </a:pPr>
            <a:r>
              <a:rPr lang="en-US" altLang="zh-CN" sz="2800" dirty="0" smtClean="0"/>
              <a:t>3</a:t>
            </a:r>
            <a:r>
              <a:rPr lang="zh-CN" altLang="en-US" sz="2800" dirty="0" smtClean="0"/>
              <a:t>）杜绝了代签到的行为</a:t>
            </a:r>
            <a:endParaRPr lang="en-US" altLang="zh-CN" sz="2800" dirty="0" smtClean="0"/>
          </a:p>
          <a:p>
            <a:pPr>
              <a:lnSpc>
                <a:spcPct val="125000"/>
              </a:lnSpc>
            </a:pPr>
            <a:r>
              <a:rPr lang="en-US" altLang="zh-CN" sz="2800" dirty="0" smtClean="0"/>
              <a:t>4</a:t>
            </a:r>
            <a:r>
              <a:rPr lang="zh-CN" altLang="en-US" sz="2800" dirty="0" smtClean="0"/>
              <a:t>）方便了考勤信息的导入其它系统</a:t>
            </a:r>
            <a:endParaRPr lang="zh-CN" altLang="zh-CN" sz="28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433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129229" y="235179"/>
            <a:ext cx="3115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cs typeface="Impact" panose="020B0806030902050204"/>
              </a:rPr>
              <a:t>展望</a:t>
            </a:r>
            <a:endParaRPr kumimoji="1"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charset="-122"/>
              <a:cs typeface="Impact" panose="020B0806030902050204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907642" y="800387"/>
            <a:ext cx="7558629" cy="0"/>
          </a:xfrm>
          <a:prstGeom prst="line">
            <a:avLst/>
          </a:prstGeom>
          <a:ln w="12700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3" y="38792"/>
            <a:ext cx="576036" cy="57603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63" y="110293"/>
            <a:ext cx="2375841" cy="4330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40403" y="1450943"/>
            <a:ext cx="692558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）添加获取位置信息的功能，保证签到者必须在上课的教室中才能签到</a:t>
            </a:r>
            <a:endParaRPr lang="en-US" altLang="zh-CN" sz="2400" dirty="0" smtClean="0"/>
          </a:p>
          <a:p>
            <a:pPr>
              <a:lnSpc>
                <a:spcPct val="125000"/>
              </a:lnSpc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）添加批量导入基础数据的接口（包含：学生个人信息和选课信息，教师个人信息和授课信息）</a:t>
            </a:r>
            <a:endParaRPr lang="zh-CN" altLang="zh-CN" sz="2400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404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045912"/>
            <a:ext cx="5688816" cy="1941128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4809" y="1226714"/>
            <a:ext cx="33285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>
                <a:solidFill>
                  <a:schemeClr val="tx1">
                    <a:lumMod val="90000"/>
                    <a:lumOff val="10000"/>
                  </a:schemeClr>
                </a:solidFill>
                <a:ea typeface="宋体" panose="02010600030101010101" pitchFamily="2" charset="-122"/>
              </a:rPr>
              <a:t>THANK YOU</a:t>
            </a:r>
            <a:endParaRPr kumimoji="1" lang="zh-CN" altLang="en-US" sz="4400" dirty="0">
              <a:solidFill>
                <a:schemeClr val="tx1">
                  <a:lumMod val="90000"/>
                  <a:lumOff val="10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4809" y="2082659"/>
            <a:ext cx="44408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>
                <a:solidFill>
                  <a:srgbClr val="FFFFFF"/>
                </a:solidFill>
                <a:ea typeface="宋体" panose="02010600030101010101" pitchFamily="2" charset="-122"/>
              </a:rPr>
              <a:t>FOR</a:t>
            </a:r>
            <a:r>
              <a:rPr kumimoji="1" lang="zh-CN" altLang="en-US" sz="4400" dirty="0">
                <a:solidFill>
                  <a:srgbClr val="FFFFFF"/>
                </a:solidFill>
                <a:ea typeface="宋体" panose="02010600030101010101" pitchFamily="2" charset="-122"/>
              </a:rPr>
              <a:t> </a:t>
            </a:r>
            <a:r>
              <a:rPr kumimoji="1" lang="en-US" altLang="zh-CN" sz="4400" dirty="0">
                <a:solidFill>
                  <a:srgbClr val="FFFFFF"/>
                </a:solidFill>
                <a:ea typeface="宋体" panose="02010600030101010101" pitchFamily="2" charset="-122"/>
              </a:rPr>
              <a:t>WATCHING</a:t>
            </a:r>
            <a:endParaRPr kumimoji="1" lang="zh-CN" altLang="en-US" sz="4400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199" y="79634"/>
            <a:ext cx="555507" cy="5555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706" y="152499"/>
            <a:ext cx="2248233" cy="4097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8282609" y="461862"/>
            <a:ext cx="735006" cy="24128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www.1ppt.com/moban/  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素材：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背景：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www.1ppt.com/beijing/   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图表：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www.1ppt.com/xiazai/     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www.1ppt.com/ziliao/      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www.1ppt.com/fanwen/    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www.1ppt.com/shiti/        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www.1ppt.com/jiaoan/      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www.1ppt.cn                     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语文课件：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www.1ppt.com/kejian/yuwen/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数学课件：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www.1ppt.com/kejian/shuxue/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英语课件：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www.1ppt.com/kejian/yingyu/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美术课件：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www.1ppt.com/kejian/meishu/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科学课件：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www.1ppt.com/kejian/kexue/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物理课件：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www.1ppt.com/kejian/wuli/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化学课件：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www.1ppt.com/kejian/huaxue/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生物课件：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www.1ppt.com/kejian/shengwu/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地理课件：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www.1ppt.com/kejian/dili/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历史课件：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Unicode MS" panose="020B0604020202020204" charset="-122"/>
                <a:ea typeface="微软雅黑" panose="020B0503020204020204" charset="-122"/>
                <a:cs typeface="+mn-cs"/>
              </a:rPr>
              <a:t>www.1ppt.com/kejian/lishi/        </a:t>
            </a:r>
          </a:p>
        </p:txBody>
      </p:sp>
      <p:sp>
        <p:nvSpPr>
          <p:cNvPr id="2" name="矩形 1"/>
          <p:cNvSpPr/>
          <p:nvPr/>
        </p:nvSpPr>
        <p:spPr>
          <a:xfrm>
            <a:off x="39665" y="55570"/>
            <a:ext cx="4284889" cy="5143500"/>
          </a:xfrm>
          <a:prstGeom prst="rect">
            <a:avLst/>
          </a:prstGeom>
          <a:solidFill>
            <a:schemeClr val="tx1">
              <a:lumMod val="75000"/>
              <a:lumOff val="25000"/>
              <a:alpha val="4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12000" b="1" dirty="0"/>
          </a:p>
        </p:txBody>
      </p:sp>
      <p:grpSp>
        <p:nvGrpSpPr>
          <p:cNvPr id="3" name="组 2"/>
          <p:cNvGrpSpPr/>
          <p:nvPr/>
        </p:nvGrpSpPr>
        <p:grpSpPr>
          <a:xfrm>
            <a:off x="0" y="396194"/>
            <a:ext cx="4620539" cy="1212503"/>
            <a:chOff x="4743860" y="461861"/>
            <a:chExt cx="4400139" cy="115466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" name="剪去单角的矩形 3"/>
            <p:cNvSpPr/>
            <p:nvPr/>
          </p:nvSpPr>
          <p:spPr>
            <a:xfrm flipH="1" flipV="1">
              <a:off x="4754355" y="461861"/>
              <a:ext cx="4389644" cy="1144170"/>
            </a:xfrm>
            <a:prstGeom prst="snip1Rect">
              <a:avLst>
                <a:gd name="adj" fmla="val 26757"/>
              </a:avLst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flipH="1" flipV="1">
              <a:off x="4743860" y="1291124"/>
              <a:ext cx="325404" cy="325404"/>
            </a:xfrm>
            <a:prstGeom prst="rt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503680" y="702838"/>
            <a:ext cx="115146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 smtClean="0">
                <a:solidFill>
                  <a:srgbClr val="103154"/>
                </a:solidFill>
              </a:rPr>
              <a:t>目  录</a:t>
            </a:r>
            <a:endParaRPr lang="zh-CN" altLang="en-US" sz="2800" dirty="0">
              <a:solidFill>
                <a:srgbClr val="103154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2032" y="1934145"/>
            <a:ext cx="696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rgbClr val="FFFFFF"/>
                </a:solidFill>
              </a:rPr>
              <a:t>01</a:t>
            </a:r>
            <a:endParaRPr kumimoji="1"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2032" y="2627320"/>
            <a:ext cx="696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rgbClr val="FFFFFF"/>
                </a:solidFill>
              </a:rPr>
              <a:t>02</a:t>
            </a:r>
            <a:endParaRPr kumimoji="1"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2032" y="3368755"/>
            <a:ext cx="696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rgbClr val="FFFFFF"/>
                </a:solidFill>
              </a:rPr>
              <a:t>03</a:t>
            </a:r>
            <a:endParaRPr kumimoji="1"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62032" y="4162896"/>
            <a:ext cx="696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rgbClr val="FFFFFF"/>
                </a:solidFill>
              </a:rPr>
              <a:t>04</a:t>
            </a:r>
            <a:endParaRPr kumimoji="1"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06109" y="2039962"/>
            <a:ext cx="249299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000" dirty="0" smtClean="0">
                <a:solidFill>
                  <a:srgbClr val="FFFFFF"/>
                </a:solidFill>
              </a:rPr>
              <a:t>课题背景与应用价值</a:t>
            </a:r>
            <a:endParaRPr kumimoji="1" lang="zh-CN" altLang="en-US" sz="2000" dirty="0">
              <a:solidFill>
                <a:srgbClr val="FFFF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36987" y="2734060"/>
            <a:ext cx="2492990" cy="452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dirty="0">
                <a:solidFill>
                  <a:srgbClr val="FFFFFF"/>
                </a:solidFill>
              </a:rPr>
              <a:t>功能</a:t>
            </a:r>
            <a:r>
              <a:rPr kumimoji="1" lang="zh-CN" altLang="en-US" sz="2000" dirty="0">
                <a:solidFill>
                  <a:srgbClr val="FFFFFF"/>
                </a:solidFill>
              </a:rPr>
              <a:t>分析</a:t>
            </a:r>
            <a:r>
              <a:rPr kumimoji="1" lang="zh-CN" altLang="en-US" sz="2000" dirty="0">
                <a:solidFill>
                  <a:srgbClr val="FFFFFF"/>
                </a:solidFill>
              </a:rPr>
              <a:t>与总体设计</a:t>
            </a:r>
            <a:endParaRPr kumimoji="1" lang="zh-CN" altLang="en-US" sz="2000" dirty="0">
              <a:solidFill>
                <a:srgbClr val="FFFFFF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41362" y="3479983"/>
            <a:ext cx="13986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dirty="0">
                <a:solidFill>
                  <a:srgbClr val="FFFFFF"/>
                </a:solidFill>
              </a:rPr>
              <a:t>功能</a:t>
            </a:r>
            <a:r>
              <a:rPr kumimoji="1" lang="zh-CN" altLang="en-US" sz="2000" dirty="0">
                <a:solidFill>
                  <a:srgbClr val="FFFFFF"/>
                </a:solidFill>
              </a:rPr>
              <a:t>演示</a:t>
            </a:r>
          </a:p>
        </p:txBody>
      </p:sp>
      <p:sp>
        <p:nvSpPr>
          <p:cNvPr id="23" name="矩形 22"/>
          <p:cNvSpPr/>
          <p:nvPr/>
        </p:nvSpPr>
        <p:spPr>
          <a:xfrm>
            <a:off x="836987" y="4275362"/>
            <a:ext cx="173120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2000" dirty="0">
                <a:solidFill>
                  <a:srgbClr val="FFFFFF"/>
                </a:solidFill>
              </a:rPr>
              <a:t>总结与展望</a:t>
            </a:r>
            <a:endParaRPr kumimoji="1" lang="zh-CN" altLang="en-US" sz="2000" dirty="0">
              <a:solidFill>
                <a:srgbClr val="FFFFFF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815" y="4554434"/>
            <a:ext cx="582908" cy="58290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746" y="4633790"/>
            <a:ext cx="2327343" cy="42419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2950184"/>
            <a:ext cx="9144000" cy="1340441"/>
          </a:xfrm>
          <a:prstGeom prst="rect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39605" y="2950184"/>
            <a:ext cx="816700" cy="1333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8800" b="1" dirty="0">
                <a:solidFill>
                  <a:srgbClr val="1D1D1D"/>
                </a:solidFill>
                <a:ea typeface="宋体" panose="02010600030101010101" pitchFamily="2" charset="-122"/>
              </a:rPr>
              <a:t>1</a:t>
            </a:r>
            <a:endParaRPr kumimoji="1" lang="zh-CN" altLang="en-US" sz="8800" b="1" dirty="0">
              <a:solidFill>
                <a:srgbClr val="1D1D1D"/>
              </a:solidFill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50762" y="3176282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 smtClean="0">
                <a:solidFill>
                  <a:srgbClr val="1D1D1D"/>
                </a:solidFill>
                <a:latin typeface="+mn-ea"/>
              </a:rPr>
              <a:t>课题背景与应用价值</a:t>
            </a:r>
            <a:endParaRPr kumimoji="1" lang="zh-CN" altLang="en-US" sz="4800" dirty="0">
              <a:solidFill>
                <a:srgbClr val="1D1D1D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2939410" y="187053"/>
            <a:ext cx="3495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cs typeface="Impact" panose="020B0806030902050204"/>
              </a:rPr>
              <a:t>课题背景与应用价值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charset="-122"/>
              <a:cs typeface="Impact" panose="020B0806030902050204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907642" y="800387"/>
            <a:ext cx="7558629" cy="0"/>
          </a:xfrm>
          <a:prstGeom prst="line">
            <a:avLst/>
          </a:prstGeom>
          <a:ln w="12700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3" y="38792"/>
            <a:ext cx="576036" cy="57603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63" y="110293"/>
            <a:ext cx="2375841" cy="4330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01800" y="1057447"/>
            <a:ext cx="68681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 smtClean="0"/>
              <a:t>课题背景</a:t>
            </a:r>
            <a:r>
              <a:rPr lang="zh-CN" altLang="en-US" sz="2400" dirty="0"/>
              <a:t>，</a:t>
            </a:r>
            <a:r>
              <a:rPr lang="zh-CN" altLang="en-US" sz="2400" dirty="0" smtClean="0"/>
              <a:t>传统的考勤方式具有的缺点：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lvl="1">
              <a:lnSpc>
                <a:spcPct val="125000"/>
              </a:lnSpc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）存在代签到，漏签到的现象</a:t>
            </a:r>
            <a:endParaRPr lang="en-US" altLang="zh-CN" sz="2400" dirty="0" smtClean="0"/>
          </a:p>
          <a:p>
            <a:pPr lvl="1">
              <a:lnSpc>
                <a:spcPct val="125000"/>
              </a:lnSpc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）耗费人力，财力和时间</a:t>
            </a:r>
            <a:endParaRPr lang="en-US" altLang="zh-CN" sz="2400" dirty="0" smtClean="0"/>
          </a:p>
          <a:p>
            <a:pPr lvl="1">
              <a:lnSpc>
                <a:spcPct val="125000"/>
              </a:lnSpc>
            </a:pPr>
            <a:endParaRPr lang="en-US" altLang="zh-CN" sz="2400" dirty="0" smtClean="0"/>
          </a:p>
          <a:p>
            <a:pPr>
              <a:lnSpc>
                <a:spcPct val="125000"/>
              </a:lnSpc>
            </a:pPr>
            <a:r>
              <a:rPr lang="zh-CN" altLang="en-US" sz="2400" dirty="0" smtClean="0"/>
              <a:t>应用价值，电子化考勤方式具有的优点：</a:t>
            </a:r>
            <a:endParaRPr lang="en-US" altLang="zh-CN" sz="2400" dirty="0" smtClean="0"/>
          </a:p>
          <a:p>
            <a:pPr>
              <a:lnSpc>
                <a:spcPct val="125000"/>
              </a:lnSpc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）杜绝代签到和漏签到现象</a:t>
            </a:r>
            <a:endParaRPr lang="en-US" altLang="zh-CN" sz="2400" dirty="0" smtClean="0"/>
          </a:p>
          <a:p>
            <a:pPr lvl="1">
              <a:lnSpc>
                <a:spcPct val="125000"/>
              </a:lnSpc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）节省人力，财力和时间</a:t>
            </a:r>
            <a:endParaRPr lang="en-US" altLang="zh-CN" sz="2400" dirty="0" smtClean="0"/>
          </a:p>
          <a:p>
            <a:pPr lvl="1">
              <a:lnSpc>
                <a:spcPct val="125000"/>
              </a:lnSpc>
            </a:pPr>
            <a:r>
              <a:rPr lang="en-US" altLang="zh-CN" sz="2400" dirty="0" smtClean="0"/>
              <a:t>3</a:t>
            </a:r>
            <a:r>
              <a:rPr lang="zh-CN" altLang="en-US" sz="2400" dirty="0" smtClean="0"/>
              <a:t>）</a:t>
            </a:r>
            <a:r>
              <a:rPr lang="zh-CN" altLang="en-US" sz="2400" dirty="0"/>
              <a:t>无纸</a:t>
            </a:r>
            <a:r>
              <a:rPr lang="zh-CN" altLang="en-US" sz="2400" dirty="0" smtClean="0"/>
              <a:t>化考勤，更加环保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42072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2950184"/>
            <a:ext cx="9144000" cy="1340441"/>
          </a:xfrm>
          <a:prstGeom prst="rect">
            <a:avLst/>
          </a:prstGeom>
          <a:solidFill>
            <a:schemeClr val="tx1">
              <a:lumMod val="75000"/>
              <a:lumOff val="25000"/>
              <a:alpha val="6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39605" y="2950184"/>
            <a:ext cx="816249" cy="1311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8800" b="1" dirty="0">
                <a:solidFill>
                  <a:srgbClr val="1D1D1D"/>
                </a:solidFill>
                <a:ea typeface="宋体" panose="02010600030101010101" pitchFamily="2" charset="-122"/>
              </a:rPr>
              <a:t>2</a:t>
            </a:r>
            <a:endParaRPr kumimoji="1" lang="zh-CN" altLang="en-US" sz="8800" b="1" dirty="0">
              <a:solidFill>
                <a:srgbClr val="1D1D1D"/>
              </a:solidFill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50762" y="3176282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>
                <a:solidFill>
                  <a:srgbClr val="1D1D1D"/>
                </a:solidFill>
                <a:latin typeface="+mn-ea"/>
              </a:rPr>
              <a:t>功能分析与总体设计</a:t>
            </a:r>
          </a:p>
        </p:txBody>
      </p:sp>
    </p:spTree>
    <p:extLst>
      <p:ext uri="{BB962C8B-B14F-4D97-AF65-F5344CB8AC3E}">
        <p14:creationId xmlns:p14="http://schemas.microsoft.com/office/powerpoint/2010/main" val="62746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2639215" y="181132"/>
            <a:ext cx="3698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cs typeface="Impact" panose="020B0806030902050204"/>
              </a:rPr>
              <a:t>功能需求</a:t>
            </a:r>
            <a:endParaRPr kumimoji="1"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charset="-122"/>
              <a:cs typeface="Impact" panose="020B0806030902050204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907642" y="800387"/>
            <a:ext cx="7558629" cy="0"/>
          </a:xfrm>
          <a:prstGeom prst="line">
            <a:avLst/>
          </a:prstGeom>
          <a:ln w="12700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3" y="38792"/>
            <a:ext cx="576036" cy="57603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63" y="110293"/>
            <a:ext cx="2375841" cy="4330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1463" y="1316200"/>
            <a:ext cx="7962900" cy="279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zh-CN" sz="2400" dirty="0" smtClean="0"/>
              <a:t>学生</a:t>
            </a:r>
            <a:r>
              <a:rPr lang="zh-CN" altLang="zh-CN" sz="2400" dirty="0"/>
              <a:t>用户：登录、签到、请假和查询出勤记录功能；</a:t>
            </a:r>
          </a:p>
          <a:p>
            <a:pPr lvl="0">
              <a:lnSpc>
                <a:spcPct val="150000"/>
              </a:lnSpc>
            </a:pPr>
            <a:r>
              <a:rPr lang="zh-CN" altLang="zh-CN" sz="2400" dirty="0"/>
              <a:t>老师用户：登录、准假、查询和修改出勤记录、获取统计出勤记录文件功能</a:t>
            </a:r>
            <a:r>
              <a:rPr lang="zh-CN" altLang="zh-CN" sz="2400" dirty="0" smtClean="0"/>
              <a:t>；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zh-CN" sz="2400" dirty="0"/>
              <a:t>管理员用户：登录、查询和修改学生用户信息和教师用户信息的功能</a:t>
            </a:r>
            <a:r>
              <a:rPr lang="zh-CN" altLang="zh-CN" sz="2400" dirty="0" smtClean="0"/>
              <a:t>。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51917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2586713" y="215612"/>
            <a:ext cx="3751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cs typeface="Impact" panose="020B0806030902050204"/>
              </a:rPr>
              <a:t>系统用例图</a:t>
            </a:r>
            <a:endParaRPr kumimoji="1"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charset="-122"/>
              <a:cs typeface="Impact" panose="020B0806030902050204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907642" y="800387"/>
            <a:ext cx="7558629" cy="0"/>
          </a:xfrm>
          <a:prstGeom prst="line">
            <a:avLst/>
          </a:prstGeom>
          <a:ln w="12700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3" y="38792"/>
            <a:ext cx="576036" cy="57603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63" y="110293"/>
            <a:ext cx="2375841" cy="4330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604" y="878068"/>
            <a:ext cx="6262605" cy="438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3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3697994" y="206123"/>
            <a:ext cx="2243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cs typeface="Impact" panose="020B0806030902050204"/>
              </a:rPr>
              <a:t>系统架构图</a:t>
            </a:r>
          </a:p>
        </p:txBody>
      </p:sp>
      <p:cxnSp>
        <p:nvCxnSpPr>
          <p:cNvPr id="19" name="直线连接符 18"/>
          <p:cNvCxnSpPr/>
          <p:nvPr/>
        </p:nvCxnSpPr>
        <p:spPr>
          <a:xfrm>
            <a:off x="907642" y="800387"/>
            <a:ext cx="7558629" cy="0"/>
          </a:xfrm>
          <a:prstGeom prst="line">
            <a:avLst/>
          </a:prstGeom>
          <a:ln w="12700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3" y="38792"/>
            <a:ext cx="576036" cy="57603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63" y="110293"/>
            <a:ext cx="2375841" cy="43303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87" y="1438578"/>
            <a:ext cx="7664383" cy="36584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865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线连接符 18"/>
          <p:cNvCxnSpPr/>
          <p:nvPr/>
        </p:nvCxnSpPr>
        <p:spPr>
          <a:xfrm>
            <a:off x="907642" y="800387"/>
            <a:ext cx="7558629" cy="0"/>
          </a:xfrm>
          <a:prstGeom prst="line">
            <a:avLst/>
          </a:prstGeom>
          <a:ln w="12700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3" y="38792"/>
            <a:ext cx="576036" cy="57603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63" y="110293"/>
            <a:ext cx="2375841" cy="43303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965129" y="855652"/>
            <a:ext cx="6822583" cy="41976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21589" y="112221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cs typeface="Impact" panose="020B0806030902050204"/>
              </a:rPr>
              <a:t>数据库</a:t>
            </a:r>
            <a:r>
              <a:rPr kumimoji="1"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cs typeface="Impact" panose="020B0806030902050204"/>
              </a:rPr>
              <a:t>E-R</a:t>
            </a:r>
            <a:r>
              <a:rPr kumimoji="1"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charset="-122"/>
                <a:cs typeface="Impact" panose="020B0806030902050204"/>
              </a:rPr>
              <a:t>图</a:t>
            </a:r>
            <a:endParaRPr kumimoji="1"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charset="-122"/>
              <a:cs typeface="Impact" panose="020B0806030902050204"/>
            </a:endParaRPr>
          </a:p>
        </p:txBody>
      </p:sp>
    </p:spTree>
    <p:extLst>
      <p:ext uri="{BB962C8B-B14F-4D97-AF65-F5344CB8AC3E}">
        <p14:creationId xmlns:p14="http://schemas.microsoft.com/office/powerpoint/2010/main" val="117054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第一PPT模板网-WWW.1PPT.COM">
  <a:themeElements>
    <a:clrScheme name="像素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7F01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377</Words>
  <Application>Microsoft Office PowerPoint</Application>
  <PresentationFormat>全屏显示(16:9)</PresentationFormat>
  <Paragraphs>63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Arial Unicode MS</vt:lpstr>
      <vt:lpstr>宋体</vt:lpstr>
      <vt:lpstr>微软雅黑</vt:lpstr>
      <vt:lpstr>Arial</vt:lpstr>
      <vt:lpstr>Calibri</vt:lpstr>
      <vt:lpstr>Century Gothic</vt:lpstr>
      <vt:lpstr>Impact</vt:lpstr>
      <vt:lpstr>第一PPT模板网-WWW.1PPT.COM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第一PPT模板网-WWW.1PPT.COM</dc:subject>
  <dc:creator>第一PPT模板网-WWW.1PPT.COM</dc:creator>
  <dc:description>第一PPT模板网-WWW.1PPT.COM</dc:description>
  <cp:lastModifiedBy>mao yq</cp:lastModifiedBy>
  <cp:revision>213</cp:revision>
  <dcterms:created xsi:type="dcterms:W3CDTF">2010-04-12T23:12:00Z</dcterms:created>
  <dcterms:modified xsi:type="dcterms:W3CDTF">2020-05-31T12:12:39Z</dcterms:modified>
  <cp:category>第一PPT模板网-WWW.1PPT.COM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  <property fmtid="{D5CDD505-2E9C-101B-9397-08002B2CF9AE}" pid="3" name="KSOProductBuildVer">
    <vt:lpwstr>2052-11.1.0.8415</vt:lpwstr>
  </property>
</Properties>
</file>